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24" r:id="rId3"/>
    <p:sldId id="867" r:id="rId4"/>
    <p:sldId id="1150" r:id="rId5"/>
    <p:sldId id="892" r:id="rId6"/>
    <p:sldId id="893" r:id="rId7"/>
    <p:sldId id="894" r:id="rId8"/>
    <p:sldId id="834" r:id="rId9"/>
    <p:sldId id="1079" r:id="rId10"/>
    <p:sldId id="1080" r:id="rId11"/>
    <p:sldId id="987" r:id="rId12"/>
    <p:sldId id="984" r:id="rId13"/>
    <p:sldId id="864" r:id="rId14"/>
    <p:sldId id="932" r:id="rId15"/>
    <p:sldId id="1083" r:id="rId16"/>
    <p:sldId id="1012" r:id="rId17"/>
    <p:sldId id="1040" r:id="rId18"/>
    <p:sldId id="1041" r:id="rId19"/>
    <p:sldId id="1063" r:id="rId20"/>
    <p:sldId id="1043" r:id="rId21"/>
    <p:sldId id="1015" r:id="rId22"/>
    <p:sldId id="1002" r:id="rId23"/>
    <p:sldId id="1044" r:id="rId24"/>
    <p:sldId id="1037" r:id="rId25"/>
    <p:sldId id="1053" r:id="rId26"/>
    <p:sldId id="1055" r:id="rId27"/>
    <p:sldId id="1047" r:id="rId28"/>
    <p:sldId id="1048" r:id="rId29"/>
    <p:sldId id="1078" r:id="rId30"/>
    <p:sldId id="1056" r:id="rId31"/>
    <p:sldId id="1057" r:id="rId32"/>
    <p:sldId id="1060" r:id="rId33"/>
    <p:sldId id="1061" r:id="rId34"/>
    <p:sldId id="1049" r:id="rId35"/>
    <p:sldId id="1051" r:id="rId36"/>
    <p:sldId id="1050" r:id="rId37"/>
    <p:sldId id="1052" r:id="rId38"/>
    <p:sldId id="1082" r:id="rId39"/>
    <p:sldId id="1074" r:id="rId40"/>
    <p:sldId id="1030" r:id="rId41"/>
    <p:sldId id="1034" r:id="rId42"/>
    <p:sldId id="1064" r:id="rId43"/>
    <p:sldId id="1038" r:id="rId44"/>
    <p:sldId id="1065" r:id="rId45"/>
    <p:sldId id="1070" r:id="rId46"/>
    <p:sldId id="1035" r:id="rId47"/>
    <p:sldId id="1068" r:id="rId48"/>
    <p:sldId id="1033" r:id="rId49"/>
    <p:sldId id="1069" r:id="rId50"/>
    <p:sldId id="1077" r:id="rId51"/>
    <p:sldId id="1025" r:id="rId52"/>
    <p:sldId id="1084" r:id="rId53"/>
    <p:sldId id="1086" r:id="rId54"/>
    <p:sldId id="1076" r:id="rId55"/>
    <p:sldId id="1085" r:id="rId56"/>
    <p:sldId id="1088" r:id="rId57"/>
    <p:sldId id="1089" r:id="rId58"/>
    <p:sldId id="1091" r:id="rId59"/>
    <p:sldId id="1075" r:id="rId60"/>
    <p:sldId id="1149" r:id="rId61"/>
    <p:sldId id="843"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0"/>
            <p14:sldId id="892"/>
            <p14:sldId id="893"/>
            <p14:sldId id="894"/>
            <p14:sldId id="834"/>
            <p14:sldId id="1079"/>
            <p14:sldId id="1080"/>
            <p14:sldId id="987"/>
            <p14:sldId id="984"/>
            <p14:sldId id="864"/>
            <p14:sldId id="932"/>
            <p14:sldId id="1083"/>
            <p14:sldId id="1012"/>
            <p14:sldId id="1040"/>
            <p14:sldId id="1041"/>
            <p14:sldId id="1063"/>
            <p14:sldId id="1043"/>
            <p14:sldId id="1015"/>
            <p14:sldId id="1002"/>
            <p14:sldId id="1044"/>
            <p14:sldId id="1037"/>
            <p14:sldId id="1053"/>
            <p14:sldId id="1055"/>
            <p14:sldId id="1047"/>
            <p14:sldId id="1048"/>
            <p14:sldId id="1078"/>
            <p14:sldId id="1056"/>
            <p14:sldId id="1057"/>
            <p14:sldId id="1060"/>
            <p14:sldId id="1061"/>
            <p14:sldId id="1049"/>
            <p14:sldId id="1051"/>
            <p14:sldId id="1050"/>
            <p14:sldId id="1052"/>
            <p14:sldId id="1082"/>
            <p14:sldId id="1074"/>
            <p14:sldId id="1030"/>
            <p14:sldId id="1034"/>
            <p14:sldId id="1064"/>
            <p14:sldId id="1038"/>
            <p14:sldId id="1065"/>
            <p14:sldId id="1070"/>
            <p14:sldId id="1035"/>
            <p14:sldId id="1068"/>
            <p14:sldId id="1033"/>
            <p14:sldId id="1069"/>
            <p14:sldId id="1077"/>
            <p14:sldId id="1025"/>
            <p14:sldId id="1084"/>
            <p14:sldId id="1086"/>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1246" autoAdjust="0"/>
  </p:normalViewPr>
  <p:slideViewPr>
    <p:cSldViewPr>
      <p:cViewPr varScale="1">
        <p:scale>
          <a:sx n="119" d="100"/>
          <a:sy n="119" d="100"/>
        </p:scale>
        <p:origin x="306" y="8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Changing the policy \pi</a:t>
            </a:r>
            <a:r>
              <a:rPr lang="en-US" sz="1200" b="0" i="1" kern="1200" dirty="0">
                <a:solidFill>
                  <a:schemeClr val="tx1"/>
                </a:solidFill>
                <a:effectLst/>
                <a:latin typeface="Arial" charset="0"/>
                <a:ea typeface="+mn-ea"/>
                <a:cs typeface="+mn-cs"/>
              </a:rPr>
              <a:t>π</a:t>
            </a:r>
            <a:r>
              <a:rPr lang="en-US" sz="1200" b="0" i="0" kern="1200" dirty="0">
                <a:solidFill>
                  <a:schemeClr val="tx1"/>
                </a:solidFill>
                <a:effectLst/>
                <a:latin typeface="Arial" charset="0"/>
                <a:ea typeface="+mn-ea"/>
                <a:cs typeface="+mn-cs"/>
              </a:rPr>
              <a:t> to become greedy with respect to optimal action-value function q_*(</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 \sum_{</a:t>
            </a:r>
            <a:r>
              <a:rPr lang="en-US" sz="1200" b="0" i="0" kern="1200" dirty="0" err="1">
                <a:solidFill>
                  <a:schemeClr val="tx1"/>
                </a:solidFill>
                <a:effectLst/>
                <a:latin typeface="Arial" charset="0"/>
                <a:ea typeface="+mn-ea"/>
                <a:cs typeface="+mn-cs"/>
              </a:rPr>
              <a:t>r,s</a:t>
            </a:r>
            <a:r>
              <a:rPr lang="en-US" sz="1200" b="0" i="0" kern="1200" dirty="0">
                <a:solidFill>
                  <a:schemeClr val="tx1"/>
                </a:solidFill>
                <a:effectLst/>
                <a:latin typeface="Arial" charset="0"/>
                <a:ea typeface="+mn-ea"/>
                <a:cs typeface="+mn-cs"/>
              </a:rPr>
              <a:t>'} p(r,s'|</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[r + \gamma v_*(s')]</a:t>
            </a:r>
            <a:r>
              <a:rPr lang="en-US" sz="1200" b="0" i="1" kern="1200" dirty="0">
                <a:solidFill>
                  <a:schemeClr val="tx1"/>
                </a:solidFill>
                <a:effectLst/>
                <a:latin typeface="Arial" charset="0"/>
                <a:ea typeface="+mn-ea"/>
                <a:cs typeface="+mn-cs"/>
              </a:rPr>
              <a:t>q</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p</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r</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γv</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 and writing Bellman expectation equation for such policy is literally the same as the Bellman optimality equation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MPC is model-based; PID can be model-based or model-free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8</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13</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21.png"/><Relationship Id="rId5" Type="http://schemas.openxmlformats.org/officeDocument/2006/relationships/notesSlide" Target="../notesSlides/notesSlide9.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2.png"/><Relationship Id="rId9" Type="http://schemas.openxmlformats.org/officeDocument/2006/relationships/image" Target="../media/image30.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0.emf"/><Relationship Id="rId18" Type="http://schemas.openxmlformats.org/officeDocument/2006/relationships/image" Target="../media/image35.emf"/><Relationship Id="rId3" Type="http://schemas.openxmlformats.org/officeDocument/2006/relationships/image" Target="../media/image200.png"/><Relationship Id="rId21" Type="http://schemas.openxmlformats.org/officeDocument/2006/relationships/image" Target="../media/image38.emf"/><Relationship Id="rId7" Type="http://schemas.openxmlformats.org/officeDocument/2006/relationships/image" Target="../media/image250.png"/><Relationship Id="rId12" Type="http://schemas.openxmlformats.org/officeDocument/2006/relationships/image" Target="../media/image29.emf"/><Relationship Id="rId17" Type="http://schemas.openxmlformats.org/officeDocument/2006/relationships/image" Target="../media/image34.emf"/><Relationship Id="rId2" Type="http://schemas.openxmlformats.org/officeDocument/2006/relationships/notesSlide" Target="../notesSlides/notesSlide15.xml"/><Relationship Id="rId16" Type="http://schemas.openxmlformats.org/officeDocument/2006/relationships/image" Target="../media/image33.emf"/><Relationship Id="rId20"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28.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32.emf"/><Relationship Id="rId23" Type="http://schemas.openxmlformats.org/officeDocument/2006/relationships/image" Target="../media/image51.png"/><Relationship Id="rId10" Type="http://schemas.openxmlformats.org/officeDocument/2006/relationships/image" Target="../media/image27.emf"/><Relationship Id="rId19" Type="http://schemas.openxmlformats.org/officeDocument/2006/relationships/image" Target="../media/image36.emf"/><Relationship Id="rId4" Type="http://schemas.openxmlformats.org/officeDocument/2006/relationships/image" Target="../media/image210.png"/><Relationship Id="rId9" Type="http://schemas.openxmlformats.org/officeDocument/2006/relationships/image" Target="../media/image26.emf"/><Relationship Id="rId14" Type="http://schemas.openxmlformats.org/officeDocument/2006/relationships/image" Target="../media/image31.emf"/><Relationship Id="rId22"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0.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1.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790.png"/><Relationship Id="rId4" Type="http://schemas.openxmlformats.org/officeDocument/2006/relationships/image" Target="../media/image760.png"/></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7.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790.png"/><Relationship Id="rId4" Type="http://schemas.openxmlformats.org/officeDocument/2006/relationships/image" Target="../media/image760.png"/></Relationships>
</file>

<file path=ppt/slides/_rels/slide4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0.png"/><Relationship Id="rId7"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790.png"/><Relationship Id="rId4" Type="http://schemas.openxmlformats.org/officeDocument/2006/relationships/image" Target="../media/image760.png"/></Relationships>
</file>

<file path=ppt/slides/_rels/slide4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2.png"/><Relationship Id="rId7"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90.png"/><Relationship Id="rId4" Type="http://schemas.openxmlformats.org/officeDocument/2006/relationships/image" Target="../media/image760.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a:t>L7.1  </a:t>
            </a:r>
            <a:r>
              <a:rPr lang="en-US" sz="4400" dirty="0"/>
              <a:t>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Gu 2020</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77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T timesteps (e.g. life)</a:t>
                </a:r>
              </a:p>
              <a:p>
                <a:pPr lvl="1"/>
                <a:r>
                  <a:rPr lang="en-US" dirty="0"/>
                  <a:t>Gives nonstationary policies (</a:t>
                </a:r>
                <a14:m>
                  <m:oMath xmlns:m="http://schemas.openxmlformats.org/officeDocument/2006/math">
                    <m:r>
                      <a:rPr lang="en-US" b="0" i="1" smtClean="0">
                        <a:latin typeface="Cambria Math" panose="02040503050406030204" pitchFamily="18" charset="0"/>
                      </a:rPr>
                      <m:t>𝜋</m:t>
                    </m:r>
                  </m:oMath>
                </a14:m>
                <a:r>
                  <a:rPr lang="en-US" dirty="0"/>
                  <a:t> depends on time left)</a:t>
                </a:r>
              </a:p>
              <a:p>
                <a:pPr lvl="2"/>
                <a:r>
                  <a:rPr lang="en-US" dirty="0"/>
                  <a:t>If you know you are going to die next month, you are likely to take very different actions today than if you will die 50 years later.</a:t>
                </a:r>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037"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left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3421182" y="5448300"/>
            <a:ext cx="2695575" cy="876300"/>
            <a:chOff x="2545029" y="3667125"/>
            <a:chExt cx="2695575"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4200"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4200" y="3748415"/>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698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6985" y="3748415"/>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6D93CA4-B3F9-47F1-AFC5-4F48C884B2EA}"/>
                    </a:ext>
                  </a:extLst>
                </p:cNvPr>
                <p:cNvSpPr/>
                <p:nvPr/>
              </p:nvSpPr>
              <p:spPr>
                <a:xfrm>
                  <a:off x="405254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3" name="Rectangle 32">
                  <a:extLst>
                    <a:ext uri="{FF2B5EF4-FFF2-40B4-BE49-F238E27FC236}">
                      <a16:creationId xmlns:a16="http://schemas.microsoft.com/office/drawing/2014/main" id="{E6D93CA4-B3F9-47F1-AFC5-4F48C884B2EA}"/>
                    </a:ext>
                  </a:extLst>
                </p:cNvPr>
                <p:cNvSpPr>
                  <a:spLocks noRot="1" noChangeAspect="1" noMove="1" noResize="1" noEditPoints="1" noAdjustHandles="1" noChangeArrowheads="1" noChangeShapeType="1" noTextEdit="1"/>
                </p:cNvSpPr>
                <p:nvPr/>
              </p:nvSpPr>
              <p:spPr>
                <a:xfrm>
                  <a:off x="4052545" y="3748415"/>
                  <a:ext cx="585417" cy="523220"/>
                </a:xfrm>
                <a:prstGeom prst="rect">
                  <a:avLst/>
                </a:prstGeom>
                <a:blipFill>
                  <a:blip r:embed="rId7"/>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1"/>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2"/>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7465" y="5394754"/>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7465" y="5394754"/>
                <a:ext cx="585417" cy="523220"/>
              </a:xfrm>
              <a:prstGeom prst="rect">
                <a:avLst/>
              </a:prstGeom>
              <a:blipFill>
                <a:blip r:embed="rId14"/>
                <a:stretch>
                  <a:fillRect/>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606796FE-E437-472C-8A56-972F3A669696}"/>
              </a:ext>
            </a:extLst>
          </p:cNvPr>
          <p:cNvCxnSpPr/>
          <p:nvPr/>
        </p:nvCxnSpPr>
        <p:spPr bwMode="auto">
          <a:xfrm>
            <a:off x="5021382" y="5394754"/>
            <a:ext cx="400050" cy="0"/>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575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following 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a:t>Simplified Bellman Equations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77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it can be simplified to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instead of </a:t>
                </a:r>
                <a14:m>
                  <m:oMath xmlns:m="http://schemas.openxmlformats.org/officeDocument/2006/math">
                    <m:r>
                      <a:rPr lang="en-US" b="0" i="1" smtClean="0">
                        <a:latin typeface="Cambria Math" panose="02040503050406030204" pitchFamily="18" charset="0"/>
                      </a:rPr>
                      <m:t>𝑟</m:t>
                    </m:r>
                  </m:oMath>
                </a14:m>
                <a:r>
                  <a:rPr lang="en-US" dirty="0"/>
                  <a:t> to emphasize that reward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In the back diagrams, BF denotes Branching Factor of backup diagram.</a:t>
                </a:r>
              </a:p>
              <a:p>
                <a:endParaRPr lang="en-US" dirty="0">
                  <a:ea typeface="ＭＳ Ｐゴシック" pitchFamily="34" charset="-128"/>
                </a:endParaRPr>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3"/>
                <a:stretch>
                  <a:fillRect l="-1037" t="-341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281826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2" name="Right Arrow 4">
            <a:extLst>
              <a:ext uri="{FF2B5EF4-FFF2-40B4-BE49-F238E27FC236}">
                <a16:creationId xmlns:a16="http://schemas.microsoft.com/office/drawing/2014/main" id="{72D5593D-5622-4AF9-B9EA-4AD1D0515393}"/>
              </a:ext>
            </a:extLst>
          </p:cNvPr>
          <p:cNvSpPr/>
          <p:nvPr/>
        </p:nvSpPr>
        <p:spPr>
          <a:xfrm>
            <a:off x="3501305" y="1530365"/>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55" name="Right Arrow 4">
            <a:extLst>
              <a:ext uri="{FF2B5EF4-FFF2-40B4-BE49-F238E27FC236}">
                <a16:creationId xmlns:a16="http://schemas.microsoft.com/office/drawing/2014/main" id="{92F4B0AA-E014-49B4-A696-CB797DDB8F11}"/>
              </a:ext>
            </a:extLst>
          </p:cNvPr>
          <p:cNvSpPr/>
          <p:nvPr/>
        </p:nvSpPr>
        <p:spPr>
          <a:xfrm>
            <a:off x="3429000" y="4818557"/>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77500" lnSpcReduction="20000"/>
              </a:bodyPr>
              <a:lstStyle/>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rgbClr val="C00000"/>
                    </a:solidFill>
                  </a:rPr>
                  <a:t>Can</a:t>
                </a:r>
                <a:r>
                  <a:rPr lang="en-US" altLang="zh-CN" dirty="0">
                    <a:solidFill>
                      <a:srgbClr val="C00000"/>
                    </a:solidFill>
                  </a:rPr>
                  <a:t> always</a:t>
                </a:r>
                <a:r>
                  <a:rPr lang="en-US" dirty="0">
                    <a:solidFill>
                      <a:schemeClr val="tx1"/>
                    </a:solidFill>
                  </a:rPr>
                  <a:t> get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0" smtClean="0">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r>
                      <m:rPr>
                        <m:sty m:val="p"/>
                      </m:rPr>
                      <a:rPr lang="en-US" b="0" i="0" smtClean="0">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pPr lvl="1"/>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pPr lvl="1"/>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US" dirty="0">
                  <a:solidFill>
                    <a:schemeClr val="tx1"/>
                  </a:solidFill>
                </a:endParaRPr>
              </a:p>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endParaRPr lang="en-SE" dirty="0"/>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053" t="-2191" b="-548"/>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81963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1066800"/>
                <a:ext cx="6858000" cy="59436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(simplified for det env)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endParaRPr lang="en-US" i="1" dirty="0">
                  <a:latin typeface="Cambria Math" panose="02040503050406030204" pitchFamily="18" charset="0"/>
                </a:endParaRPr>
              </a:p>
              <a:p>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1066800"/>
                <a:ext cx="6858000" cy="5943600"/>
              </a:xfrm>
              <a:blipFill>
                <a:blip r:embed="rId2"/>
                <a:stretch>
                  <a:fillRect l="-89" t="-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3"/>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4"/>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Tree>
    <p:extLst>
      <p:ext uri="{BB962C8B-B14F-4D97-AF65-F5344CB8AC3E}">
        <p14:creationId xmlns:p14="http://schemas.microsoft.com/office/powerpoint/2010/main" val="2401891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775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endParaRPr lang="en-SE" dirty="0"/>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1037" t="-5707" r="-1704" b="-54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1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359140"/>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359140"/>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359140"/>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359140"/>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55000" lnSpcReduction="20000"/>
              </a:bodyPr>
              <a:lstStyle/>
              <a:p>
                <a:r>
                  <a:rPr lang="en-US" dirty="0"/>
                  <a:t>Figure 4.1: Convergence of iterative policy evaluation on a small </a:t>
                </a:r>
                <a:r>
                  <a:rPr lang="en-US" dirty="0" err="1"/>
                  <a:t>gridworld</a:t>
                </a:r>
                <a:r>
                  <a:rPr lang="en-US" dirty="0"/>
                  <a:t>. The left column is the sequence of approximations of the state-value function for the random policy (all actions equally likely).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In this case, one sweep of PE is followed by one Policy Improvement, so it just happens by chance to get the optimal policy.</a:t>
                </a:r>
                <a:endParaRPr lang="en-SE" dirty="0"/>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444" t="-4361" r="-667" b="-21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295400"/>
                <a:ext cx="8229600" cy="5479110"/>
              </a:xfrm>
            </p:spPr>
            <p:txBody>
              <a:bodyPr>
                <a:normAutofit fontScale="85000" lnSpcReduction="20000"/>
              </a:bodyPr>
              <a:lstStyle/>
              <a:p>
                <a:r>
                  <a:rPr lang="en-US" dirty="0"/>
                  <a:t>Model-Based </a:t>
                </a:r>
              </a:p>
              <a:p>
                <a:pPr lvl="1"/>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a:p>
              <a:p>
                <a:pPr lvl="1"/>
                <a:r>
                  <a:rPr lang="en-US" dirty="0"/>
                  <a:t>Estimate/identify model </a:t>
                </a:r>
                <a14:m>
                  <m:oMath xmlns:m="http://schemas.openxmlformats.org/officeDocument/2006/math">
                    <m:r>
                      <a:rPr lang="en-US" b="0" i="1" smtClean="0">
                        <a:latin typeface="Cambria Math" panose="02040503050406030204" pitchFamily="18" charset="0"/>
                      </a:rPr>
                      <m:t>𝑃</m:t>
                    </m:r>
                  </m:oMath>
                </a14:m>
                <a:r>
                  <a:rPr lang="en-US" dirty="0"/>
                  <a:t> (given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oMath>
                </a14:m>
                <a:r>
                  <a:rPr lang="en-US" dirty="0"/>
                  <a:t>and action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a14:m>
                <a:r>
                  <a:rPr lang="en-US" dirty="0"/>
                  <a:t>, what will be the prob distribution of current reward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 </m:t>
                    </m:r>
                  </m:oMath>
                </a14:m>
                <a:r>
                  <a:rPr lang="en-US" dirty="0"/>
                  <a:t>and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then plan/control based on it.</a:t>
                </a:r>
              </a:p>
              <a:p>
                <a:pPr lvl="1"/>
                <a14:m>
                  <m:oMath xmlns:m="http://schemas.openxmlformats.org/officeDocument/2006/math">
                    <m:r>
                      <a:rPr lang="en-US" i="1">
                        <a:latin typeface="Cambria Math" panose="02040503050406030204" pitchFamily="18" charset="0"/>
                      </a:rPr>
                      <m:t>𝜃</m:t>
                    </m:r>
                  </m:oMath>
                </a14:m>
                <a:r>
                  <a:rPr lang="en-US" dirty="0"/>
                  <a:t> denotes model params, e.g., edge weights in a DNN.</a:t>
                </a:r>
              </a:p>
              <a:p>
                <a:pPr lvl="1"/>
                <a:r>
                  <a:rPr lang="en-US" dirty="0"/>
                  <a:t>Planning with Value Iteration, Policy Iteration.</a:t>
                </a:r>
              </a:p>
              <a:p>
                <a:r>
                  <a:rPr lang="en-US" dirty="0"/>
                  <a:t>Model-Free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endParaRPr lang="en-US" dirty="0"/>
              </a:p>
              <a:p>
                <a:pPr lvl="1"/>
                <a:r>
                  <a:rPr lang="en-US" dirty="0"/>
                  <a:t>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endParaRPr lang="en-US" dirty="0"/>
              </a:p>
              <a:p>
                <a:pPr lvl="1"/>
                <a:r>
                  <a:rPr lang="en-US" dirty="0"/>
                  <a:t>Q-Learning/DQN, Policy Gradient, Imitation Learning… </a:t>
                </a:r>
                <a:endParaRPr lang="en-SE" dirty="0"/>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2561"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5631510"/>
              </a:xfrm>
            </p:spPr>
            <p:txBody>
              <a:bodyPr>
                <a:normAutofit lnSpcReduction="1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5631510"/>
              </a:xfrm>
              <a:blipFill>
                <a:blip r:embed="rId2"/>
                <a:stretch>
                  <a:fillRect l="-1704" t="-2275"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3364659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dirty="0"/>
              <a:t>PI vs. VI: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304800" y="1295400"/>
                <a:ext cx="7642857" cy="5234635"/>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since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304800" y="1295400"/>
                <a:ext cx="7642857" cy="5234635"/>
              </a:xfrm>
              <a:blipFill>
                <a:blip r:embed="rId2"/>
                <a:stretch>
                  <a:fillRect l="-718" t="-1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cumulative cross-track error (</a:t>
                </a:r>
                <a:r>
                  <a:rPr lang="en-US" sz="2000" dirty="0" err="1"/>
                  <a:t>cte</a:t>
                </a:r>
                <a:r>
                  <a:rPr lang="en-US" sz="2000" dirty="0"/>
                  <a:t>), computed at the end of each simulation episode, as sum of squares of </a:t>
                </a:r>
                <a:r>
                  <a:rPr lang="en-US" sz="2000" dirty="0" err="1"/>
                  <a:t>ctes</a:t>
                </a:r>
                <a:r>
                  <a:rPr lang="en-US" sz="2000" dirty="0"/>
                  <a:t> for N timesteps.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0=9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46</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51</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3F33-D967-4E19-B07D-E061B6A6BDA3}"/>
              </a:ext>
            </a:extLst>
          </p:cNvPr>
          <p:cNvSpPr>
            <a:spLocks noGrp="1"/>
          </p:cNvSpPr>
          <p:nvPr>
            <p:ph type="title"/>
          </p:nvPr>
        </p:nvSpPr>
        <p:spPr/>
        <p:txBody>
          <a:bodyPr/>
          <a:lstStyle/>
          <a:p>
            <a:endParaRPr lang="en-SE"/>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92128D-4561-4D26-9350-99FAE265D4FD}"/>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SE" dirty="0"/>
              </a:p>
            </p:txBody>
          </p:sp>
        </mc:Choice>
        <mc:Fallback xmlns="">
          <p:sp>
            <p:nvSpPr>
              <p:cNvPr id="3" name="Content Placeholder 2">
                <a:extLst>
                  <a:ext uri="{FF2B5EF4-FFF2-40B4-BE49-F238E27FC236}">
                    <a16:creationId xmlns:a16="http://schemas.microsoft.com/office/drawing/2014/main" id="{5A92128D-4561-4D26-9350-99FAE265D4F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51A940-EBAE-4F40-8A7D-21698E06F92A}"/>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3802203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219199"/>
                <a:ext cx="8534400" cy="54102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dirty="0"/>
                  <a:t>e.g., for driving task, current vehicle position </a:t>
                </a:r>
                <a14:m>
                  <m:oMath xmlns:m="http://schemas.openxmlformats.org/officeDocument/2006/math">
                    <m:r>
                      <a:rPr lang="en-US" b="1" i="1" smtClean="0">
                        <a:latin typeface="Cambria Math" panose="02040503050406030204" pitchFamily="18" charset="0"/>
                      </a:rPr>
                      <m:t>𝒙</m:t>
                    </m:r>
                  </m:oMath>
                </a14:m>
                <a:r>
                  <a:rPr lang="en-US" dirty="0"/>
                  <a:t> as the state does not satisfy the Markov property, since the next state depends on not only </a:t>
                </a:r>
                <a14:m>
                  <m:oMath xmlns:m="http://schemas.openxmlformats.org/officeDocument/2006/math">
                    <m:r>
                      <a:rPr lang="en-US" b="1" i="1">
                        <a:latin typeface="Cambria Math" panose="02040503050406030204" pitchFamily="18" charset="0"/>
                      </a:rPr>
                      <m:t>𝒙</m:t>
                    </m:r>
                  </m:oMath>
                </a14:m>
                <a:r>
                  <a:rPr lang="en-US" dirty="0"/>
                  <a:t>, but also velocity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acceleration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If we redefine the state as vector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𝑇</m:t>
                        </m:r>
                      </m:sup>
                    </m:sSup>
                  </m:oMath>
                </a14:m>
                <a:r>
                  <a:rPr lang="en-US"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219199"/>
                <a:ext cx="8534400" cy="5410201"/>
              </a:xfrm>
              <a:blipFill>
                <a:blip r:embed="rId3"/>
                <a:stretch>
                  <a:fillRect l="-786" t="-2928" r="-2000" b="-1464"/>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2977</TotalTime>
  <Words>10260</Words>
  <Application>Microsoft Office PowerPoint</Application>
  <PresentationFormat>On-screen Show (4:3)</PresentationFormat>
  <Paragraphs>1157</Paragraphs>
  <Slides>61</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cmmi10</vt:lpstr>
      <vt:lpstr>Helvetica Neue</vt:lpstr>
      <vt:lpstr>Myriad Pro</vt:lpstr>
      <vt:lpstr>Palatino</vt:lpstr>
      <vt:lpstr>Arial</vt:lpstr>
      <vt:lpstr>Calibri</vt:lpstr>
      <vt:lpstr>Cambria Math</vt:lpstr>
      <vt:lpstr>Tahoma</vt:lpstr>
      <vt:lpstr>Default Design</vt:lpstr>
      <vt:lpstr>L7.1  MDP Planning</vt:lpstr>
      <vt:lpstr>Reinforcement Learning (RL)</vt:lpstr>
      <vt:lpstr>Model-Based vs. Model-Free RL</vt:lpstr>
      <vt:lpstr>RL Reward Function</vt:lpstr>
      <vt:lpstr>Amazon DeepRacer</vt:lpstr>
      <vt:lpstr>PowerPoint Presentation</vt:lpstr>
      <vt:lpstr>Example Reward Function</vt:lpstr>
      <vt:lpstr>Markov Decision Process (MDP)</vt:lpstr>
      <vt:lpstr>MDP Quiz</vt:lpstr>
      <vt:lpstr>An Example MDP</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Simplified Bellman Equations</vt:lpstr>
      <vt:lpstr>Backup Diagrams</vt:lpstr>
      <vt:lpstr>v(s) vs. q(s,a)</vt:lpstr>
      <vt:lpstr>Policy Evaluation</vt:lpstr>
      <vt:lpstr>Iterative Policy Evaluation</vt:lpstr>
      <vt:lpstr>Grid World1: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Policy Iteration Example</vt:lpstr>
      <vt:lpstr>Value Iteration</vt:lpstr>
      <vt:lpstr>Generalized Policy Iteration (GPI)</vt:lpstr>
      <vt:lpstr>PI vs. VI: Computational Complexity</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PowerPoint Presentation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155</cp:revision>
  <dcterms:created xsi:type="dcterms:W3CDTF">2020-05-13T19:01:03Z</dcterms:created>
  <dcterms:modified xsi:type="dcterms:W3CDTF">2021-05-02T05:29:34Z</dcterms:modified>
</cp:coreProperties>
</file>